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5"/>
      <p:bold r:id="rId6"/>
      <p:italic r:id="rId7"/>
      <p:boldItalic r:id="rId8"/>
    </p:embeddedFont>
    <p:embeddedFont>
      <p:font typeface="Rubik" panose="02000604000000020004" pitchFamily="2" charset="-79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014E07-748C-4E13-A60E-60DD020CB1A3}">
  <a:tblStyle styleId="{7D014E07-748C-4E13-A60E-60DD020CB1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4"/>
  </p:normalViewPr>
  <p:slideViewPr>
    <p:cSldViewPr snapToGrid="0">
      <p:cViewPr varScale="1">
        <p:scale>
          <a:sx n="165" d="100"/>
          <a:sy n="165" d="100"/>
        </p:scale>
        <p:origin x="3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e95938bd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e95938bd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Column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  <a:defRPr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thinking-fa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83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23"/>
          <p:cNvGraphicFramePr/>
          <p:nvPr/>
        </p:nvGraphicFramePr>
        <p:xfrm>
          <a:off x="4693138" y="265350"/>
          <a:ext cx="2191825" cy="4665430"/>
        </p:xfrm>
        <a:graphic>
          <a:graphicData uri="http://schemas.openxmlformats.org/drawingml/2006/table">
            <a:tbl>
              <a:tblPr>
                <a:noFill/>
                <a:tableStyleId>{7D014E07-748C-4E13-A60E-60DD020CB1A3}</a:tableStyleId>
              </a:tblPr>
              <a:tblGrid>
                <a:gridCol w="219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COMMUNICATION</a:t>
                      </a:r>
                      <a:endParaRPr sz="9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5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Registration requests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CONNECTION</a:t>
                      </a:r>
                      <a:endParaRPr sz="5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7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Guests: 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1st Time Engagements: 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Reminders: 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Next Steps and Baptism 1/14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CARE</a:t>
                      </a:r>
                      <a:endParaRPr sz="5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9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000"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Care: 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114300" lvl="0" indent="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Updates: </a:t>
                      </a:r>
                      <a:b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Counseling Notes: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b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0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3" name="Google Shape;93;p23"/>
          <p:cNvGraphicFramePr/>
          <p:nvPr>
            <p:extLst>
              <p:ext uri="{D42A27DB-BD31-4B8C-83A1-F6EECF244321}">
                <p14:modId xmlns:p14="http://schemas.microsoft.com/office/powerpoint/2010/main" val="96749149"/>
              </p:ext>
            </p:extLst>
          </p:nvPr>
        </p:nvGraphicFramePr>
        <p:xfrm>
          <a:off x="100663" y="265454"/>
          <a:ext cx="2191825" cy="2228220"/>
        </p:xfrm>
        <a:graphic>
          <a:graphicData uri="http://schemas.openxmlformats.org/drawingml/2006/table">
            <a:tbl>
              <a:tblPr>
                <a:noFill/>
                <a:tableStyleId>{7D014E07-748C-4E13-A60E-60DD020CB1A3}</a:tableStyleId>
              </a:tblPr>
              <a:tblGrid>
                <a:gridCol w="219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FOCUS</a:t>
                      </a:r>
                      <a:endParaRPr sz="9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5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🧡 1.1</a:t>
                      </a: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– </a:t>
                      </a: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🙏 1.8 </a:t>
                      </a: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–</a:t>
                      </a: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rgbClr val="681DA8"/>
                          </a:solidFill>
                          <a:uFill>
                            <a:noFill/>
                          </a:u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🤔</a:t>
                      </a: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1.15 </a:t>
                      </a: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–</a:t>
                      </a: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💪</a:t>
                      </a: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1.22 </a:t>
                      </a: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– </a:t>
                      </a: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🏘️ 1.29 </a:t>
                      </a: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–</a:t>
                      </a: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TEACHING</a:t>
                      </a:r>
                      <a:endParaRPr sz="5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7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SERMON: </a:t>
                      </a:r>
                      <a:r>
                        <a:rPr lang="en-US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Strengthening Weary Souls (119:17-32)</a:t>
                      </a: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ENTRUST: </a:t>
                      </a:r>
                      <a:r>
                        <a:rPr lang="en-US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Testament Survey</a:t>
                      </a: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GG: </a:t>
                      </a: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Spirit Enables (Acts 2)</a:t>
                      </a: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4" name="Google Shape;94;p23"/>
          <p:cNvGraphicFramePr/>
          <p:nvPr/>
        </p:nvGraphicFramePr>
        <p:xfrm>
          <a:off x="100663" y="2553265"/>
          <a:ext cx="4516300" cy="2377485"/>
        </p:xfrm>
        <a:graphic>
          <a:graphicData uri="http://schemas.openxmlformats.org/drawingml/2006/table">
            <a:tbl>
              <a:tblPr>
                <a:noFill/>
                <a:tableStyleId>{7D014E07-748C-4E13-A60E-60DD020CB1A3}</a:tableStyleId>
              </a:tblPr>
              <a:tblGrid>
                <a:gridCol w="64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20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PEOPLE</a:t>
                      </a:r>
                      <a:endParaRPr sz="9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5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AVG</a:t>
                      </a:r>
                      <a:endParaRPr sz="9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94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GROUPS</a:t>
                      </a:r>
                      <a:endParaRPr sz="9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7A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COURSES</a:t>
                      </a:r>
                      <a:endParaRPr sz="9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5B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9:00         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Preschool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Preschool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10:30        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Children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Children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5:00          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Students 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Students 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Espanol    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Adults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Adults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Preschool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/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Total</a:t>
                      </a:r>
                      <a:endParaRPr sz="1300"/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Total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TOTAL     </a:t>
                      </a:r>
                      <a:endParaRPr sz="700" b="1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MEMBERS</a:t>
                      </a:r>
                      <a:endParaRPr sz="600" b="1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GIVING</a:t>
                      </a:r>
                      <a:endParaRPr sz="7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$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MEMBERS</a:t>
                      </a:r>
                      <a:endParaRPr sz="700" b="1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BAPTISMS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YTD %</a:t>
                      </a:r>
                      <a:endParaRPr sz="700" b="1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%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5" name="Google Shape;95;p23"/>
          <p:cNvSpPr txBox="1"/>
          <p:nvPr/>
        </p:nvSpPr>
        <p:spPr>
          <a:xfrm>
            <a:off x="271450" y="11550"/>
            <a:ext cx="1515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1F1F1"/>
                </a:solidFill>
                <a:latin typeface="Proxima Nova"/>
                <a:ea typeface="Proxima Nova"/>
                <a:cs typeface="Proxima Nova"/>
                <a:sym typeface="Proxima Nova"/>
              </a:rPr>
              <a:t>January 8, 2024</a:t>
            </a:r>
            <a:endParaRPr sz="1000">
              <a:solidFill>
                <a:srgbClr val="F1F1F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96" name="Google Shape;96;p23"/>
          <p:cNvGraphicFramePr/>
          <p:nvPr/>
        </p:nvGraphicFramePr>
        <p:xfrm>
          <a:off x="6961138" y="265438"/>
          <a:ext cx="2122975" cy="4665330"/>
        </p:xfrm>
        <a:graphic>
          <a:graphicData uri="http://schemas.openxmlformats.org/drawingml/2006/table">
            <a:tbl>
              <a:tblPr>
                <a:noFill/>
                <a:tableStyleId>{7D014E07-748C-4E13-A60E-60DD020CB1A3}</a:tableStyleId>
              </a:tblPr>
              <a:tblGrid>
                <a:gridCol w="212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FAMILY</a:t>
                      </a:r>
                      <a:endParaRPr sz="9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9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Needs: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MISSIONS</a:t>
                      </a:r>
                      <a:endParaRPr sz="500"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5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UPDATES: 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🌍 </a:t>
                      </a: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sz="70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NEED TO KNOW</a:t>
                      </a:r>
                      <a:endParaRPr sz="500"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7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Anything else that we all need to know?</a:t>
                      </a:r>
                      <a:endParaRPr sz="700" b="1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182880" lvl="0" indent="-13589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Proxima Nova"/>
                        <a:buChar char="●"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Birthdays: </a:t>
                      </a: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182880" lvl="0" indent="-13589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700"/>
                        <a:buFont typeface="Proxima Nova"/>
                        <a:buChar char="●"/>
                      </a:pPr>
                      <a:r>
                        <a:rPr lang="en" sz="700" dirty="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Anniversaries: </a:t>
                      </a: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7" name="Google Shape;9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74" y="97024"/>
            <a:ext cx="113749" cy="113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96;p23">
            <a:extLst>
              <a:ext uri="{FF2B5EF4-FFF2-40B4-BE49-F238E27FC236}">
                <a16:creationId xmlns:a16="http://schemas.microsoft.com/office/drawing/2014/main" id="{6262C84E-7DAB-C231-7010-47FADD8E9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864498"/>
              </p:ext>
            </p:extLst>
          </p:nvPr>
        </p:nvGraphicFramePr>
        <p:xfrm>
          <a:off x="2368663" y="265420"/>
          <a:ext cx="2248300" cy="2228220"/>
        </p:xfrm>
        <a:graphic>
          <a:graphicData uri="http://schemas.openxmlformats.org/drawingml/2006/table">
            <a:tbl>
              <a:tblPr>
                <a:noFill/>
                <a:tableStyleId>{7D014E07-748C-4E13-A60E-60DD020CB1A3}</a:tableStyleId>
              </a:tblPr>
              <a:tblGrid>
                <a:gridCol w="224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77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CALENDAR</a:t>
                      </a:r>
                      <a:endParaRPr sz="9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9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sz="700" dirty="0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Macintosh PowerPoint</Application>
  <PresentationFormat>On-screen Show (16:9)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Rubik</vt:lpstr>
      <vt:lpstr>Proxima Nova</vt:lpstr>
      <vt:lpstr>Arial</vt:lpstr>
      <vt:lpstr>Simple Light</vt:lpstr>
      <vt:lpstr>Simple Dark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Travis Agnew</cp:lastModifiedBy>
  <cp:revision>1</cp:revision>
  <dcterms:modified xsi:type="dcterms:W3CDTF">2024-01-11T14:21:14Z</dcterms:modified>
</cp:coreProperties>
</file>